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7315200"/>
  <p:notesSz cx="6858000" cy="9144000"/>
  <p:embeddedFontLst>
    <p:embeddedFont>
      <p:font typeface="Bogart" pitchFamily="2" charset="0"/>
      <p:regular r:id="rId10"/>
    </p:embeddedFont>
    <p:embeddedFont>
      <p:font typeface="Bogart Bold" pitchFamily="2" charset="0"/>
      <p:regular r:id="rId11"/>
      <p:bold r:id="rId12"/>
    </p:embeddedFont>
    <p:embeddedFont>
      <p:font typeface="Glacial Indifference" pitchFamily="2" charset="0"/>
      <p:regular r:id="rId13"/>
    </p:embeddedFon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Montserrat Bold" pitchFamily="2" charset="77"/>
      <p:regular r:id="rId18"/>
      <p:bold r:id="rId19"/>
    </p:embeddedFont>
    <p:embeddedFont>
      <p:font typeface="Varela Round" pitchFamily="2" charset="-79"/>
      <p:regular r:id="rId20"/>
    </p:embeddedFont>
    <p:embeddedFont>
      <p:font typeface="Yeseva One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26" autoAdjust="0"/>
  </p:normalViewPr>
  <p:slideViewPr>
    <p:cSldViewPr>
      <p:cViewPr varScale="1">
        <p:scale>
          <a:sx n="113" d="100"/>
          <a:sy n="113" d="100"/>
        </p:scale>
        <p:origin x="8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37156" y="4899094"/>
            <a:ext cx="407545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95314" y="2582793"/>
            <a:ext cx="6350241" cy="134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9999">
                <a:solidFill>
                  <a:srgbClr val="02924D"/>
                </a:solidFill>
                <a:latin typeface="Varela Round"/>
                <a:ea typeface="Varela Round"/>
                <a:cs typeface="Varela Round"/>
                <a:sym typeface="Varela Round"/>
              </a:rPr>
              <a:t>iLARS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5314" y="4313337"/>
            <a:ext cx="6159138" cy="24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90"/>
              </a:lnSpc>
              <a:spcBef>
                <a:spcPct val="0"/>
              </a:spcBef>
            </a:pPr>
            <a:r>
              <a:rPr lang="en-US" sz="1493" spc="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SMART SUPPORT FOR LIFE AFTER RECTAL SURGERY.</a:t>
            </a:r>
          </a:p>
        </p:txBody>
      </p:sp>
      <p:sp>
        <p:nvSpPr>
          <p:cNvPr id="5" name="Freeform 5"/>
          <p:cNvSpPr/>
          <p:nvPr/>
        </p:nvSpPr>
        <p:spPr>
          <a:xfrm>
            <a:off x="6505575" y="837209"/>
            <a:ext cx="7045021" cy="6151326"/>
          </a:xfrm>
          <a:custGeom>
            <a:avLst/>
            <a:gdLst/>
            <a:ahLst/>
            <a:cxnLst/>
            <a:rect l="l" t="t" r="r" b="b"/>
            <a:pathLst>
              <a:path w="7045021" h="6151326">
                <a:moveTo>
                  <a:pt x="0" y="0"/>
                </a:moveTo>
                <a:lnTo>
                  <a:pt x="7045021" y="0"/>
                </a:lnTo>
                <a:lnTo>
                  <a:pt x="7045021" y="6151327"/>
                </a:lnTo>
                <a:lnTo>
                  <a:pt x="0" y="615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223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0" y="3073220"/>
            <a:ext cx="5268983" cy="3510460"/>
          </a:xfrm>
          <a:custGeom>
            <a:avLst/>
            <a:gdLst/>
            <a:ahLst/>
            <a:cxnLst/>
            <a:rect l="l" t="t" r="r" b="b"/>
            <a:pathLst>
              <a:path w="5268983" h="3510460">
                <a:moveTo>
                  <a:pt x="0" y="0"/>
                </a:moveTo>
                <a:lnTo>
                  <a:pt x="5268983" y="0"/>
                </a:lnTo>
                <a:lnTo>
                  <a:pt x="5268983" y="3510460"/>
                </a:lnTo>
                <a:lnTo>
                  <a:pt x="0" y="351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756497" y="731520"/>
            <a:ext cx="5523133" cy="3679788"/>
          </a:xfrm>
          <a:custGeom>
            <a:avLst/>
            <a:gdLst/>
            <a:ahLst/>
            <a:cxnLst/>
            <a:rect l="l" t="t" r="r" b="b"/>
            <a:pathLst>
              <a:path w="5523133" h="3679788">
                <a:moveTo>
                  <a:pt x="0" y="0"/>
                </a:moveTo>
                <a:lnTo>
                  <a:pt x="5523133" y="0"/>
                </a:lnTo>
                <a:lnTo>
                  <a:pt x="5523133" y="3679788"/>
                </a:lnTo>
                <a:lnTo>
                  <a:pt x="0" y="3679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75881" y="348369"/>
            <a:ext cx="5774055" cy="54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3525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The </a:t>
            </a:r>
            <a:r>
              <a:rPr lang="en-US" sz="3525" b="1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problem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520" y="1676879"/>
            <a:ext cx="5636403" cy="1325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8"/>
              </a:lnSpc>
            </a:pPr>
            <a:r>
              <a:rPr lang="en-US" sz="170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❌ No easy way for patients to track daily symptoms</a:t>
            </a:r>
          </a:p>
          <a:p>
            <a:pPr algn="ctr">
              <a:lnSpc>
                <a:spcPts val="3608"/>
              </a:lnSpc>
            </a:pPr>
            <a:r>
              <a:rPr lang="en-US" sz="170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❌ Important information often lost between visits</a:t>
            </a:r>
          </a:p>
          <a:p>
            <a:pPr algn="ctr">
              <a:lnSpc>
                <a:spcPts val="3608"/>
              </a:lnSpc>
            </a:pPr>
            <a:endParaRPr lang="en-US" sz="170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28802" y="4959108"/>
            <a:ext cx="5085797" cy="121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1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❌ Lack of structured, longitudinal data</a:t>
            </a:r>
          </a:p>
          <a:p>
            <a:pPr algn="ctr">
              <a:lnSpc>
                <a:spcPts val="3319"/>
              </a:lnSpc>
            </a:pPr>
            <a:r>
              <a:rPr lang="en-US" sz="17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❌ No digital tools tailored specifically to LARS</a:t>
            </a:r>
          </a:p>
          <a:p>
            <a:pPr algn="ctr">
              <a:lnSpc>
                <a:spcPts val="3319"/>
              </a:lnSpc>
            </a:pPr>
            <a:endParaRPr lang="en-US" sz="170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23606" y="357211"/>
            <a:ext cx="4794475" cy="5120850"/>
            <a:chOff x="0" y="-19050"/>
            <a:chExt cx="6392634" cy="68278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6392634" cy="265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62"/>
                </a:lnSpc>
              </a:pPr>
              <a:r>
                <a:rPr lang="en-US" sz="4244" dirty="0">
                  <a:solidFill>
                    <a:srgbClr val="000000"/>
                  </a:solidFill>
                  <a:latin typeface="Bogart"/>
                  <a:ea typeface="Bogart"/>
                  <a:cs typeface="Bogart"/>
                  <a:sym typeface="Bogart"/>
                </a:rPr>
                <a:t>Our best </a:t>
              </a:r>
              <a:r>
                <a:rPr lang="en-US" sz="4244" b="1" dirty="0">
                  <a:solidFill>
                    <a:srgbClr val="000000"/>
                  </a:solidFill>
                  <a:latin typeface="Bogart Bold"/>
                  <a:ea typeface="Bogart Bold"/>
                  <a:cs typeface="Bogart Bold"/>
                  <a:sym typeface="Bogart Bold"/>
                </a:rPr>
                <a:t>solution</a:t>
              </a:r>
            </a:p>
            <a:p>
              <a:pPr algn="ctr">
                <a:lnSpc>
                  <a:spcPts val="5262"/>
                </a:lnSpc>
              </a:pPr>
              <a:endParaRPr lang="en-US" sz="4244" b="1" dirty="0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endParaRPr>
            </a:p>
            <a:p>
              <a:pPr marL="0" lvl="0" indent="0" algn="ctr">
                <a:lnSpc>
                  <a:spcPts val="5262"/>
                </a:lnSpc>
                <a:spcBef>
                  <a:spcPct val="0"/>
                </a:spcBef>
              </a:pPr>
              <a:endParaRPr lang="en-US" sz="4244" b="1" dirty="0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25321"/>
              <a:ext cx="6392634" cy="3783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5"/>
                </a:lnSpc>
              </a:pPr>
              <a:r>
                <a:rPr lang="en-US" sz="172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✔ Daily symptom tracking</a:t>
              </a:r>
            </a:p>
            <a:p>
              <a:pPr algn="ctr">
                <a:lnSpc>
                  <a:spcPts val="2765"/>
                </a:lnSpc>
              </a:pPr>
              <a:r>
                <a:rPr lang="en-US" sz="172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✔ LARS &amp; Wexner score calculators</a:t>
              </a:r>
            </a:p>
            <a:p>
              <a:pPr algn="ctr">
                <a:lnSpc>
                  <a:spcPts val="2765"/>
                </a:lnSpc>
              </a:pPr>
              <a:r>
                <a:rPr lang="en-US" sz="172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✔ Stool diary (Bristol scale)</a:t>
              </a:r>
            </a:p>
            <a:p>
              <a:pPr algn="ctr">
                <a:lnSpc>
                  <a:spcPts val="2765"/>
                </a:lnSpc>
              </a:pPr>
              <a:r>
                <a:rPr lang="en-US" sz="172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✔ Daily diet logging</a:t>
              </a:r>
            </a:p>
            <a:p>
              <a:pPr algn="ctr">
                <a:lnSpc>
                  <a:spcPts val="2765"/>
                </a:lnSpc>
              </a:pPr>
              <a:r>
                <a:rPr lang="en-US" sz="172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✔ Pelvic floor &amp; diet education</a:t>
              </a:r>
            </a:p>
            <a:p>
              <a:pPr algn="ctr">
                <a:lnSpc>
                  <a:spcPts val="2765"/>
                </a:lnSpc>
              </a:pPr>
              <a:r>
                <a:rPr lang="en-US" sz="1728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✔ Trend visualization &amp; exportable PDF reports</a:t>
              </a:r>
            </a:p>
            <a:p>
              <a:pPr algn="ctr">
                <a:lnSpc>
                  <a:spcPts val="2765"/>
                </a:lnSpc>
              </a:pPr>
              <a:endParaRPr lang="en-US" sz="172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77339" y="5614846"/>
            <a:ext cx="7856472" cy="54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2"/>
              </a:lnSpc>
              <a:spcBef>
                <a:spcPct val="0"/>
              </a:spcBef>
            </a:pPr>
            <a:endParaRPr/>
          </a:p>
        </p:txBody>
      </p:sp>
      <p:sp>
        <p:nvSpPr>
          <p:cNvPr id="6" name="Freeform 6"/>
          <p:cNvSpPr/>
          <p:nvPr/>
        </p:nvSpPr>
        <p:spPr>
          <a:xfrm rot="10118691" flipH="1">
            <a:off x="7134672" y="5238359"/>
            <a:ext cx="1806864" cy="772024"/>
          </a:xfrm>
          <a:custGeom>
            <a:avLst/>
            <a:gdLst/>
            <a:ahLst/>
            <a:cxnLst/>
            <a:rect l="l" t="t" r="r" b="b"/>
            <a:pathLst>
              <a:path w="1806864" h="772024">
                <a:moveTo>
                  <a:pt x="1806864" y="0"/>
                </a:moveTo>
                <a:lnTo>
                  <a:pt x="0" y="0"/>
                </a:lnTo>
                <a:lnTo>
                  <a:pt x="0" y="772024"/>
                </a:lnTo>
                <a:lnTo>
                  <a:pt x="1806864" y="772024"/>
                </a:lnTo>
                <a:lnTo>
                  <a:pt x="18068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14448" flipH="1">
            <a:off x="3059443" y="1462577"/>
            <a:ext cx="2054468" cy="877818"/>
          </a:xfrm>
          <a:custGeom>
            <a:avLst/>
            <a:gdLst/>
            <a:ahLst/>
            <a:cxnLst/>
            <a:rect l="l" t="t" r="r" b="b"/>
            <a:pathLst>
              <a:path w="2054468" h="877818">
                <a:moveTo>
                  <a:pt x="2054468" y="0"/>
                </a:moveTo>
                <a:lnTo>
                  <a:pt x="0" y="0"/>
                </a:lnTo>
                <a:lnTo>
                  <a:pt x="0" y="877818"/>
                </a:lnTo>
                <a:lnTo>
                  <a:pt x="2054468" y="877818"/>
                </a:lnTo>
                <a:lnTo>
                  <a:pt x="20544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745878" y="1754518"/>
            <a:ext cx="6563947" cy="5931377"/>
          </a:xfrm>
          <a:custGeom>
            <a:avLst/>
            <a:gdLst/>
            <a:ahLst/>
            <a:cxnLst/>
            <a:rect l="l" t="t" r="r" b="b"/>
            <a:pathLst>
              <a:path w="6563947" h="5931377">
                <a:moveTo>
                  <a:pt x="0" y="0"/>
                </a:moveTo>
                <a:lnTo>
                  <a:pt x="6563948" y="0"/>
                </a:lnTo>
                <a:lnTo>
                  <a:pt x="6563948" y="5931377"/>
                </a:lnTo>
                <a:lnTo>
                  <a:pt x="0" y="593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434070" y="144102"/>
            <a:ext cx="7161271" cy="7026997"/>
          </a:xfrm>
          <a:custGeom>
            <a:avLst/>
            <a:gdLst/>
            <a:ahLst/>
            <a:cxnLst/>
            <a:rect l="l" t="t" r="r" b="b"/>
            <a:pathLst>
              <a:path w="7161271" h="7026997">
                <a:moveTo>
                  <a:pt x="0" y="0"/>
                </a:moveTo>
                <a:lnTo>
                  <a:pt x="7161270" y="0"/>
                </a:lnTo>
                <a:lnTo>
                  <a:pt x="7161270" y="7026996"/>
                </a:lnTo>
                <a:lnTo>
                  <a:pt x="0" y="7026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40273" y="731520"/>
            <a:ext cx="7461966" cy="7315200"/>
            <a:chOff x="0" y="0"/>
            <a:chExt cx="9949288" cy="9753600"/>
          </a:xfrm>
        </p:grpSpPr>
        <p:sp>
          <p:nvSpPr>
            <p:cNvPr id="3" name="Freeform 3"/>
            <p:cNvSpPr/>
            <p:nvPr/>
          </p:nvSpPr>
          <p:spPr>
            <a:xfrm>
              <a:off x="3227013" y="106454"/>
              <a:ext cx="3513005" cy="7616271"/>
            </a:xfrm>
            <a:custGeom>
              <a:avLst/>
              <a:gdLst/>
              <a:ahLst/>
              <a:cxnLst/>
              <a:rect l="l" t="t" r="r" b="b"/>
              <a:pathLst>
                <a:path w="3513005" h="7616271">
                  <a:moveTo>
                    <a:pt x="0" y="0"/>
                  </a:moveTo>
                  <a:lnTo>
                    <a:pt x="3513004" y="0"/>
                  </a:lnTo>
                  <a:lnTo>
                    <a:pt x="3513004" y="7616271"/>
                  </a:lnTo>
                  <a:lnTo>
                    <a:pt x="0" y="7616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82476" y="272968"/>
              <a:ext cx="3384336" cy="7337314"/>
            </a:xfrm>
            <a:custGeom>
              <a:avLst/>
              <a:gdLst/>
              <a:ahLst/>
              <a:cxnLst/>
              <a:rect l="l" t="t" r="r" b="b"/>
              <a:pathLst>
                <a:path w="3384336" h="7337314">
                  <a:moveTo>
                    <a:pt x="0" y="0"/>
                  </a:moveTo>
                  <a:lnTo>
                    <a:pt x="3384336" y="0"/>
                  </a:lnTo>
                  <a:lnTo>
                    <a:pt x="3384336" y="7337314"/>
                  </a:lnTo>
                  <a:lnTo>
                    <a:pt x="0" y="7337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3180171" y="106454"/>
              <a:ext cx="3588945" cy="7616271"/>
            </a:xfrm>
            <a:custGeom>
              <a:avLst/>
              <a:gdLst/>
              <a:ahLst/>
              <a:cxnLst/>
              <a:rect l="l" t="t" r="r" b="b"/>
              <a:pathLst>
                <a:path w="3588945" h="7616271">
                  <a:moveTo>
                    <a:pt x="0" y="0"/>
                  </a:moveTo>
                  <a:lnTo>
                    <a:pt x="3588945" y="0"/>
                  </a:lnTo>
                  <a:lnTo>
                    <a:pt x="3588945" y="7616271"/>
                  </a:lnTo>
                  <a:lnTo>
                    <a:pt x="0" y="7616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355" r="-1435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9949288" cy="9753600"/>
            </a:xfrm>
            <a:custGeom>
              <a:avLst/>
              <a:gdLst/>
              <a:ahLst/>
              <a:cxnLst/>
              <a:rect l="l" t="t" r="r" b="b"/>
              <a:pathLst>
                <a:path w="9949288" h="9753600">
                  <a:moveTo>
                    <a:pt x="0" y="0"/>
                  </a:moveTo>
                  <a:lnTo>
                    <a:pt x="9949288" y="0"/>
                  </a:lnTo>
                  <a:lnTo>
                    <a:pt x="9949288" y="9753600"/>
                  </a:lnTo>
                  <a:lnTo>
                    <a:pt x="0" y="975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0" r="-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6019" y="2993366"/>
            <a:ext cx="6152474" cy="191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•Easy 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onboarding</a:t>
            </a: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individualized codes</a:t>
            </a:r>
          </a:p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Track</a:t>
            </a: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bowel habits and 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symptoms</a:t>
            </a:r>
          </a:p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Monitor progress</a:t>
            </a: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via charts and scores</a:t>
            </a:r>
          </a:p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Share</a:t>
            </a: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reports with your physician</a:t>
            </a:r>
          </a:p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Education</a:t>
            </a: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 diet, exercises, and more</a:t>
            </a:r>
          </a:p>
          <a:p>
            <a:pPr algn="just">
              <a:lnSpc>
                <a:spcPts val="2563"/>
              </a:lnSpc>
            </a:pPr>
            <a:endParaRPr lang="en-US" sz="160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1520" y="721995"/>
            <a:ext cx="5774055" cy="109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3525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Simple. Intuitive.</a:t>
            </a:r>
          </a:p>
          <a:p>
            <a:pPr algn="l">
              <a:lnSpc>
                <a:spcPts val="4372"/>
              </a:lnSpc>
            </a:pPr>
            <a:r>
              <a:rPr lang="en-US" sz="3525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Daily use in 1–2 minutes.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9586" y="457976"/>
            <a:ext cx="7633932" cy="7490795"/>
          </a:xfrm>
          <a:custGeom>
            <a:avLst/>
            <a:gdLst/>
            <a:ahLst/>
            <a:cxnLst/>
            <a:rect l="l" t="t" r="r" b="b"/>
            <a:pathLst>
              <a:path w="7633932" h="7490795">
                <a:moveTo>
                  <a:pt x="0" y="0"/>
                </a:moveTo>
                <a:lnTo>
                  <a:pt x="7633931" y="0"/>
                </a:lnTo>
                <a:lnTo>
                  <a:pt x="7633931" y="7490796"/>
                </a:lnTo>
                <a:lnTo>
                  <a:pt x="0" y="7490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505575" y="721995"/>
            <a:ext cx="5774055" cy="54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2"/>
              </a:lnSpc>
            </a:pPr>
            <a:r>
              <a:rPr lang="en-US" sz="3525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rPr>
              <a:t>Benefits for </a:t>
            </a:r>
            <a:r>
              <a:rPr lang="en-US" sz="3525" b="1">
                <a:solidFill>
                  <a:srgbClr val="000000"/>
                </a:solidFill>
                <a:latin typeface="Bogart Bold"/>
                <a:ea typeface="Bogart Bold"/>
                <a:cs typeface="Bogart Bold"/>
                <a:sym typeface="Bogart Bold"/>
              </a:rPr>
              <a:t>Physicians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05575" y="2752022"/>
            <a:ext cx="6152474" cy="191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See validated 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scores and symptom</a:t>
            </a: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trends over time</a:t>
            </a:r>
          </a:p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Quickly 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 worsening LARS</a:t>
            </a: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or non-response</a:t>
            </a:r>
          </a:p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Discuss objective symptom data during 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follow-up</a:t>
            </a:r>
          </a:p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• 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Save time</a:t>
            </a: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and improve 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personalized care</a:t>
            </a:r>
          </a:p>
          <a:p>
            <a:pPr algn="just">
              <a:lnSpc>
                <a:spcPts val="2563"/>
              </a:lnSpc>
            </a:pP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Potential </a:t>
            </a:r>
            <a:r>
              <a:rPr lang="en-US" sz="16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integration into EMRs</a:t>
            </a:r>
            <a:r>
              <a:rPr lang="en-US" sz="160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or registries</a:t>
            </a:r>
          </a:p>
          <a:p>
            <a:pPr algn="just">
              <a:lnSpc>
                <a:spcPts val="2563"/>
              </a:lnSpc>
            </a:pPr>
            <a:endParaRPr lang="en-US" sz="160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99065" y="4397530"/>
            <a:ext cx="1526193" cy="1526193"/>
          </a:xfrm>
          <a:custGeom>
            <a:avLst/>
            <a:gdLst/>
            <a:ahLst/>
            <a:cxnLst/>
            <a:rect l="l" t="t" r="r" b="b"/>
            <a:pathLst>
              <a:path w="1526193" h="1526193">
                <a:moveTo>
                  <a:pt x="0" y="0"/>
                </a:moveTo>
                <a:lnTo>
                  <a:pt x="1526193" y="0"/>
                </a:lnTo>
                <a:lnTo>
                  <a:pt x="1526193" y="1526193"/>
                </a:lnTo>
                <a:lnTo>
                  <a:pt x="0" y="1526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8099" y="4397530"/>
            <a:ext cx="1526193" cy="1526193"/>
          </a:xfrm>
          <a:custGeom>
            <a:avLst/>
            <a:gdLst/>
            <a:ahLst/>
            <a:cxnLst/>
            <a:rect l="l" t="t" r="r" b="b"/>
            <a:pathLst>
              <a:path w="1526193" h="1526193">
                <a:moveTo>
                  <a:pt x="0" y="0"/>
                </a:moveTo>
                <a:lnTo>
                  <a:pt x="1526193" y="0"/>
                </a:lnTo>
                <a:lnTo>
                  <a:pt x="1526193" y="1526193"/>
                </a:lnTo>
                <a:lnTo>
                  <a:pt x="0" y="152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85336" y="4397530"/>
            <a:ext cx="1526193" cy="1526193"/>
          </a:xfrm>
          <a:custGeom>
            <a:avLst/>
            <a:gdLst/>
            <a:ahLst/>
            <a:cxnLst/>
            <a:rect l="l" t="t" r="r" b="b"/>
            <a:pathLst>
              <a:path w="1526193" h="1526193">
                <a:moveTo>
                  <a:pt x="0" y="0"/>
                </a:moveTo>
                <a:lnTo>
                  <a:pt x="1526192" y="0"/>
                </a:lnTo>
                <a:lnTo>
                  <a:pt x="1526192" y="1526193"/>
                </a:lnTo>
                <a:lnTo>
                  <a:pt x="0" y="1526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264545" y="4397530"/>
            <a:ext cx="1526193" cy="1526193"/>
          </a:xfrm>
          <a:custGeom>
            <a:avLst/>
            <a:gdLst/>
            <a:ahLst/>
            <a:cxnLst/>
            <a:rect l="l" t="t" r="r" b="b"/>
            <a:pathLst>
              <a:path w="1526193" h="1526193">
                <a:moveTo>
                  <a:pt x="0" y="0"/>
                </a:moveTo>
                <a:lnTo>
                  <a:pt x="1526192" y="0"/>
                </a:lnTo>
                <a:lnTo>
                  <a:pt x="1526192" y="1526193"/>
                </a:lnTo>
                <a:lnTo>
                  <a:pt x="0" y="1526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3153121" y="621100"/>
            <a:ext cx="6737135" cy="1203886"/>
            <a:chOff x="0" y="0"/>
            <a:chExt cx="8982847" cy="1605182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8982847" cy="797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849">
                  <a:solidFill>
                    <a:srgbClr val="000000"/>
                  </a:solidFill>
                  <a:latin typeface="Bogart"/>
                  <a:ea typeface="Bogart"/>
                  <a:cs typeface="Bogart"/>
                  <a:sym typeface="Bogart"/>
                </a:rPr>
                <a:t>What’s next?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9781"/>
              <a:ext cx="8982847" cy="48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9270" y="2490288"/>
            <a:ext cx="3103851" cy="2334625"/>
            <a:chOff x="0" y="0"/>
            <a:chExt cx="4138468" cy="31128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4138468" cy="2405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73"/>
                </a:lnSpc>
              </a:pPr>
              <a:r>
                <a:rPr lang="en-US" sz="3849">
                  <a:solidFill>
                    <a:srgbClr val="000000"/>
                  </a:solidFill>
                  <a:latin typeface="Bogart"/>
                  <a:ea typeface="Bogart"/>
                  <a:cs typeface="Bogart"/>
                  <a:sym typeface="Bogart"/>
                </a:rPr>
                <a:t>Pilot testing with patients</a:t>
              </a:r>
            </a:p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endParaRPr lang="en-US" sz="384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737676"/>
              <a:ext cx="4138468" cy="375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52584" y="2188718"/>
            <a:ext cx="3591696" cy="2937763"/>
            <a:chOff x="0" y="0"/>
            <a:chExt cx="4788927" cy="391701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4788927" cy="3209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849">
                  <a:solidFill>
                    <a:srgbClr val="000000"/>
                  </a:solidFill>
                  <a:latin typeface="Bogart"/>
                  <a:ea typeface="Bogart"/>
                  <a:cs typeface="Bogart"/>
                  <a:sym typeface="Bogart"/>
                </a:rPr>
                <a:t>Integrating  alerts &amp; AI suggestions</a:t>
              </a:r>
            </a:p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endParaRPr lang="en-US" sz="384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541860"/>
              <a:ext cx="4788927" cy="375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31793" y="2490288"/>
            <a:ext cx="3591696" cy="1731486"/>
            <a:chOff x="0" y="0"/>
            <a:chExt cx="4788927" cy="230864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4788927" cy="1601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r>
                <a:rPr lang="en-US" sz="3849">
                  <a:solidFill>
                    <a:srgbClr val="000000"/>
                  </a:solidFill>
                  <a:latin typeface="Bogart"/>
                  <a:ea typeface="Bogart"/>
                  <a:cs typeface="Bogart"/>
                  <a:sym typeface="Bogart"/>
                </a:rPr>
                <a:t>Multilingual interface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33491"/>
              <a:ext cx="4788927" cy="375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8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23489" y="2490288"/>
            <a:ext cx="3077346" cy="2334625"/>
            <a:chOff x="0" y="0"/>
            <a:chExt cx="4103127" cy="311283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4103127" cy="2405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73"/>
                </a:lnSpc>
              </a:pPr>
              <a:r>
                <a:rPr lang="en-US" sz="3849">
                  <a:solidFill>
                    <a:srgbClr val="000000"/>
                  </a:solidFill>
                  <a:latin typeface="Bogart"/>
                  <a:ea typeface="Bogart"/>
                  <a:cs typeface="Bogart"/>
                  <a:sym typeface="Bogart"/>
                </a:rPr>
                <a:t>Collaborators for testing </a:t>
              </a:r>
            </a:p>
            <a:p>
              <a:pPr marL="0" lvl="0" indent="0" algn="ctr">
                <a:lnSpc>
                  <a:spcPts val="4773"/>
                </a:lnSpc>
                <a:spcBef>
                  <a:spcPct val="0"/>
                </a:spcBef>
              </a:pPr>
              <a:endParaRPr lang="en-US" sz="3849">
                <a:solidFill>
                  <a:srgbClr val="000000"/>
                </a:solidFill>
                <a:latin typeface="Bogart"/>
                <a:ea typeface="Bogart"/>
                <a:cs typeface="Bogart"/>
                <a:sym typeface="Bogart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737676"/>
              <a:ext cx="4103127" cy="375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08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813" y="292102"/>
            <a:ext cx="3796403" cy="3772968"/>
          </a:xfrm>
          <a:custGeom>
            <a:avLst/>
            <a:gdLst/>
            <a:ahLst/>
            <a:cxnLst/>
            <a:rect l="l" t="t" r="r" b="b"/>
            <a:pathLst>
              <a:path w="3796403" h="3772968">
                <a:moveTo>
                  <a:pt x="0" y="0"/>
                </a:moveTo>
                <a:lnTo>
                  <a:pt x="3796403" y="0"/>
                </a:lnTo>
                <a:lnTo>
                  <a:pt x="3796403" y="3772968"/>
                </a:lnTo>
                <a:lnTo>
                  <a:pt x="0" y="377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89043" y="288244"/>
            <a:ext cx="3776826" cy="3776826"/>
          </a:xfrm>
          <a:custGeom>
            <a:avLst/>
            <a:gdLst/>
            <a:ahLst/>
            <a:cxnLst/>
            <a:rect l="l" t="t" r="r" b="b"/>
            <a:pathLst>
              <a:path w="3776826" h="3776826">
                <a:moveTo>
                  <a:pt x="0" y="0"/>
                </a:moveTo>
                <a:lnTo>
                  <a:pt x="3776826" y="0"/>
                </a:lnTo>
                <a:lnTo>
                  <a:pt x="3776826" y="3776826"/>
                </a:lnTo>
                <a:lnTo>
                  <a:pt x="0" y="377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018319" y="292102"/>
            <a:ext cx="3784519" cy="3784519"/>
          </a:xfrm>
          <a:custGeom>
            <a:avLst/>
            <a:gdLst/>
            <a:ahLst/>
            <a:cxnLst/>
            <a:rect l="l" t="t" r="r" b="b"/>
            <a:pathLst>
              <a:path w="3784519" h="3784519">
                <a:moveTo>
                  <a:pt x="0" y="0"/>
                </a:moveTo>
                <a:lnTo>
                  <a:pt x="3784518" y="0"/>
                </a:lnTo>
                <a:lnTo>
                  <a:pt x="3784518" y="3784518"/>
                </a:lnTo>
                <a:lnTo>
                  <a:pt x="0" y="3784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40813" y="4795867"/>
            <a:ext cx="3652641" cy="2427858"/>
            <a:chOff x="0" y="0"/>
            <a:chExt cx="4870188" cy="3237144"/>
          </a:xfrm>
        </p:grpSpPr>
        <p:sp>
          <p:nvSpPr>
            <p:cNvPr id="6" name="TextBox 6"/>
            <p:cNvSpPr txBox="1"/>
            <p:nvPr/>
          </p:nvSpPr>
          <p:spPr>
            <a:xfrm>
              <a:off x="0" y="38100"/>
              <a:ext cx="4870188" cy="405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29"/>
                </a:lnSpc>
              </a:pPr>
              <a:r>
                <a:rPr lang="en-US" sz="2229">
                  <a:solidFill>
                    <a:srgbClr val="545454"/>
                  </a:solidFill>
                  <a:latin typeface="Yeseva One"/>
                  <a:ea typeface="Yeseva One"/>
                  <a:cs typeface="Yeseva One"/>
                  <a:sym typeface="Yeseva One"/>
                </a:rPr>
                <a:t>Dovile Cerkauskaite, M.D.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14748"/>
              <a:ext cx="4870188" cy="2622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75"/>
                </a:lnSpc>
              </a:pPr>
              <a:r>
                <a:rPr lang="en-US" sz="1410" spc="217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“</a:t>
              </a:r>
            </a:p>
            <a:p>
              <a:pPr algn="l">
                <a:lnSpc>
                  <a:spcPts val="1975"/>
                </a:lnSpc>
              </a:pPr>
              <a:r>
                <a:rPr lang="en-US" sz="1410" spc="217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PROJECT IDEA AND CLINICAL CONCEPT; SYMPTOM MODULES, EDUCATIONAL CONTENT, AND APP TEXTS; COORDINATION AND COLLABORATION WITH DEVELOPER</a:t>
              </a:r>
            </a:p>
            <a:p>
              <a:pPr algn="l">
                <a:lnSpc>
                  <a:spcPts val="1975"/>
                </a:lnSpc>
              </a:pPr>
              <a:endParaRPr lang="en-US" sz="1410" spc="217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  <a:p>
              <a:pPr algn="l">
                <a:lnSpc>
                  <a:spcPts val="1975"/>
                </a:lnSpc>
              </a:pPr>
              <a:r>
                <a:rPr lang="en-US" sz="1410" spc="217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45281" y="4795867"/>
            <a:ext cx="3920587" cy="2427883"/>
            <a:chOff x="0" y="0"/>
            <a:chExt cx="5227450" cy="3237178"/>
          </a:xfrm>
        </p:grpSpPr>
        <p:sp>
          <p:nvSpPr>
            <p:cNvPr id="9" name="TextBox 9"/>
            <p:cNvSpPr txBox="1"/>
            <p:nvPr/>
          </p:nvSpPr>
          <p:spPr>
            <a:xfrm>
              <a:off x="0" y="38100"/>
              <a:ext cx="5227450" cy="405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29"/>
                </a:lnSpc>
              </a:pPr>
              <a:r>
                <a:rPr lang="en-US" sz="2229">
                  <a:solidFill>
                    <a:srgbClr val="545454"/>
                  </a:solidFill>
                  <a:latin typeface="Yeseva One"/>
                  <a:ea typeface="Yeseva One"/>
                  <a:cs typeface="Yeseva One"/>
                  <a:sym typeface="Yeseva One"/>
                </a:rPr>
                <a:t>Benedikt Bachmetjev, M.D.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14781"/>
              <a:ext cx="5227450" cy="2622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75"/>
                </a:lnSpc>
              </a:pPr>
              <a:r>
                <a:rPr lang="en-US" sz="1410" spc="217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“</a:t>
              </a:r>
            </a:p>
            <a:p>
              <a:pPr algn="l">
                <a:lnSpc>
                  <a:spcPts val="1975"/>
                </a:lnSpc>
              </a:pPr>
              <a:r>
                <a:rPr lang="en-US" sz="1410" spc="217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CLINICAL CO-DESIGN AND TECHNICAL LEAD; APP DEVELOPMENT: DESIGN, CODING, FULL-STACK INFRASTRUCTURE</a:t>
              </a:r>
            </a:p>
            <a:p>
              <a:pPr algn="l">
                <a:lnSpc>
                  <a:spcPts val="1975"/>
                </a:lnSpc>
              </a:pPr>
              <a:endParaRPr lang="en-US" sz="1410" spc="217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  <a:p>
              <a:pPr algn="l">
                <a:lnSpc>
                  <a:spcPts val="1975"/>
                </a:lnSpc>
              </a:pPr>
              <a:endParaRPr lang="en-US" sz="1410" spc="217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  <a:p>
              <a:pPr algn="l">
                <a:lnSpc>
                  <a:spcPts val="1975"/>
                </a:lnSpc>
              </a:pPr>
              <a:r>
                <a:rPr lang="en-US" sz="1410" spc="217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“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54008" y="4774252"/>
            <a:ext cx="4113140" cy="2449473"/>
            <a:chOff x="0" y="0"/>
            <a:chExt cx="5484187" cy="326596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38100"/>
              <a:ext cx="5484187" cy="434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30"/>
                </a:lnSpc>
              </a:pPr>
              <a:r>
                <a:rPr lang="en-US" sz="2330">
                  <a:solidFill>
                    <a:srgbClr val="545454"/>
                  </a:solidFill>
                  <a:latin typeface="Yeseva One"/>
                  <a:ea typeface="Yeseva One"/>
                  <a:cs typeface="Yeseva One"/>
                  <a:sym typeface="Yeseva One"/>
                </a:rPr>
                <a:t>Audrius Dulskas, M.D., PhD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43568"/>
              <a:ext cx="5484187" cy="2622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75"/>
                </a:lnSpc>
              </a:pPr>
              <a:r>
                <a:rPr lang="en-US" sz="1410" spc="217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“</a:t>
              </a:r>
            </a:p>
            <a:p>
              <a:pPr algn="l">
                <a:lnSpc>
                  <a:spcPts val="1975"/>
                </a:lnSpc>
              </a:pPr>
              <a:r>
                <a:rPr lang="en-US" sz="1410" spc="217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CLINICAL FEEDBACK AND USABILITY; ASSESSED INTERFACE FROM PHYSICIAN’S PERSPECTIVE; CONTRIBUTED TO LOGIC AND DECISION FLOW</a:t>
              </a:r>
            </a:p>
            <a:p>
              <a:pPr algn="l">
                <a:lnSpc>
                  <a:spcPts val="1975"/>
                </a:lnSpc>
              </a:pPr>
              <a:endParaRPr lang="en-US" sz="1410" spc="217">
                <a:solidFill>
                  <a:srgbClr val="54545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  <a:p>
              <a:pPr algn="l">
                <a:lnSpc>
                  <a:spcPts val="1975"/>
                </a:lnSpc>
              </a:pPr>
              <a:r>
                <a:rPr lang="en-US" sz="1410" spc="217">
                  <a:solidFill>
                    <a:srgbClr val="545454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2297" y="6578918"/>
            <a:ext cx="407545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83400" y="942438"/>
            <a:ext cx="4314088" cy="4314088"/>
          </a:xfrm>
          <a:custGeom>
            <a:avLst/>
            <a:gdLst/>
            <a:ahLst/>
            <a:cxnLst/>
            <a:rect l="l" t="t" r="r" b="b"/>
            <a:pathLst>
              <a:path w="6592667" h="6592667">
                <a:moveTo>
                  <a:pt x="0" y="0"/>
                </a:moveTo>
                <a:lnTo>
                  <a:pt x="6592666" y="0"/>
                </a:lnTo>
                <a:lnTo>
                  <a:pt x="6592666" y="6592667"/>
                </a:lnTo>
                <a:lnTo>
                  <a:pt x="0" y="6592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30454" y="5993160"/>
            <a:ext cx="6159138" cy="24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90"/>
              </a:lnSpc>
              <a:spcBef>
                <a:spcPct val="0"/>
              </a:spcBef>
            </a:pPr>
            <a:r>
              <a:rPr lang="en-US" sz="1493" spc="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SMART SUPPORT FOR LIFE AFTER RECTAL SURGERY.</a:t>
            </a:r>
          </a:p>
        </p:txBody>
      </p:sp>
      <p:pic>
        <p:nvPicPr>
          <p:cNvPr id="6" name="Picture 5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3A3ED9EF-BDD3-86A5-B876-C038D05EA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54" y="1461182"/>
            <a:ext cx="3276600" cy="32766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8F0555D-BED8-54B2-2429-DFEC57887AD4}"/>
              </a:ext>
            </a:extLst>
          </p:cNvPr>
          <p:cNvSpPr/>
          <p:nvPr/>
        </p:nvSpPr>
        <p:spPr>
          <a:xfrm rot="19711165" flipH="1">
            <a:off x="3751610" y="556426"/>
            <a:ext cx="1806864" cy="772024"/>
          </a:xfrm>
          <a:custGeom>
            <a:avLst/>
            <a:gdLst/>
            <a:ahLst/>
            <a:cxnLst/>
            <a:rect l="l" t="t" r="r" b="b"/>
            <a:pathLst>
              <a:path w="1806864" h="772024">
                <a:moveTo>
                  <a:pt x="1806864" y="0"/>
                </a:moveTo>
                <a:lnTo>
                  <a:pt x="0" y="0"/>
                </a:lnTo>
                <a:lnTo>
                  <a:pt x="0" y="772024"/>
                </a:lnTo>
                <a:lnTo>
                  <a:pt x="1806864" y="772024"/>
                </a:lnTo>
                <a:lnTo>
                  <a:pt x="18068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06E737D-9CF6-DAEC-0A31-1A713E44DD41}"/>
              </a:ext>
            </a:extLst>
          </p:cNvPr>
          <p:cNvSpPr txBox="1"/>
          <p:nvPr/>
        </p:nvSpPr>
        <p:spPr>
          <a:xfrm>
            <a:off x="4915262" y="609600"/>
            <a:ext cx="615913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90"/>
              </a:lnSpc>
              <a:spcBef>
                <a:spcPct val="0"/>
              </a:spcBef>
            </a:pPr>
            <a:r>
              <a:rPr lang="en-US" spc="134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INTERESTED? LET’S GET IN TOUCH!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280</Words>
  <Application>Microsoft Macintosh PowerPoint</Application>
  <PresentationFormat>Custom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Montserrat</vt:lpstr>
      <vt:lpstr>Calibri</vt:lpstr>
      <vt:lpstr>Montserrat Bold</vt:lpstr>
      <vt:lpstr>Varela Round</vt:lpstr>
      <vt:lpstr>Glacial Indifference</vt:lpstr>
      <vt:lpstr>Bogart Bold</vt:lpstr>
      <vt:lpstr>Bogart</vt:lpstr>
      <vt:lpstr>Arial</vt:lpstr>
      <vt:lpstr>Yeseva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Mentor AI</dc:title>
  <cp:lastModifiedBy>Benedikt Bachmetjev</cp:lastModifiedBy>
  <cp:revision>4</cp:revision>
  <dcterms:created xsi:type="dcterms:W3CDTF">2006-08-16T00:00:00Z</dcterms:created>
  <dcterms:modified xsi:type="dcterms:W3CDTF">2025-08-10T17:46:30Z</dcterms:modified>
  <dc:identifier>DAGvIgGaMFI</dc:identifier>
</cp:coreProperties>
</file>